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1" r:id="rId3"/>
    <p:sldId id="261" r:id="rId4"/>
    <p:sldId id="262" r:id="rId5"/>
    <p:sldId id="263" r:id="rId6"/>
    <p:sldId id="331" r:id="rId7"/>
    <p:sldId id="330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56" autoAdjust="0"/>
    <p:restoredTop sz="99395" autoAdjust="0"/>
  </p:normalViewPr>
  <p:slideViewPr>
    <p:cSldViewPr>
      <p:cViewPr>
        <p:scale>
          <a:sx n="90" d="100"/>
          <a:sy n="90" d="100"/>
        </p:scale>
        <p:origin x="-1253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15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wypadki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6.1732718539678939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-1.0802469135802659E-2"/>
                  <c:y val="-7.5762881844152627E-2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"/>
                  <c:y val="-3.9765803545510951E-2"/>
                </c:manualLayout>
              </c:layout>
              <c:dLblPos val="ctr"/>
              <c:showVal val="1"/>
            </c:dLbl>
            <c:dLblPos val="ctr"/>
            <c:showVal val="1"/>
          </c:dLbls>
          <c:cat>
            <c:strRef>
              <c:f>Arkusz1!$A$2:$A$4</c:f>
              <c:strCache>
                <c:ptCount val="3"/>
                <c:pt idx="0">
                  <c:v>2023</c:v>
                </c:pt>
                <c:pt idx="1">
                  <c:v>2024</c:v>
                </c:pt>
                <c:pt idx="2">
                  <c:v>do 27.10.2025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29</c:v>
                </c:pt>
                <c:pt idx="1">
                  <c:v>28</c:v>
                </c:pt>
                <c:pt idx="2">
                  <c:v>24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zabici</c:v>
                </c:pt>
              </c:strCache>
            </c:strRef>
          </c:tx>
          <c:dLbls>
            <c:dLbl>
              <c:idx val="2"/>
              <c:layout>
                <c:manualLayout>
                  <c:x val="-2.9979281247912376E-3"/>
                  <c:y val="-3.9765803545510951E-2"/>
                </c:manualLayout>
              </c:layout>
              <c:dLblPos val="ctr"/>
              <c:showVal val="1"/>
            </c:dLbl>
            <c:dLblPos val="ctr"/>
            <c:showVal val="1"/>
          </c:dLbls>
          <c:cat>
            <c:strRef>
              <c:f>Arkusz1!$A$2:$A$4</c:f>
              <c:strCache>
                <c:ptCount val="3"/>
                <c:pt idx="0">
                  <c:v>2023</c:v>
                </c:pt>
                <c:pt idx="1">
                  <c:v>2024</c:v>
                </c:pt>
                <c:pt idx="2">
                  <c:v>do 27.10.2025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ranni</c:v>
                </c:pt>
              </c:strCache>
            </c:strRef>
          </c:tx>
          <c:dLbls>
            <c:dLbl>
              <c:idx val="0"/>
              <c:layout>
                <c:manualLayout>
                  <c:x val="1.54320987654323E-3"/>
                  <c:y val="-6.1732718539678939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-1.54320987654323E-3"/>
                  <c:y val="-4.7702555235207035E-2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"/>
                  <c:y val="-3.9765803545510951E-2"/>
                </c:manualLayout>
              </c:layout>
              <c:dLblPos val="ctr"/>
              <c:showVal val="1"/>
            </c:dLbl>
            <c:dLblPos val="ctr"/>
            <c:showVal val="1"/>
          </c:dLbls>
          <c:cat>
            <c:strRef>
              <c:f>Arkusz1!$A$2:$A$4</c:f>
              <c:strCache>
                <c:ptCount val="3"/>
                <c:pt idx="0">
                  <c:v>2023</c:v>
                </c:pt>
                <c:pt idx="1">
                  <c:v>2024</c:v>
                </c:pt>
                <c:pt idx="2">
                  <c:v>do 27.10.2025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32</c:v>
                </c:pt>
                <c:pt idx="1">
                  <c:v>29</c:v>
                </c:pt>
                <c:pt idx="2">
                  <c:v>22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kolizje </c:v>
                </c:pt>
              </c:strCache>
            </c:strRef>
          </c:tx>
          <c:dLbls>
            <c:dLblPos val="ctr"/>
            <c:showVal val="1"/>
          </c:dLbls>
          <c:cat>
            <c:strRef>
              <c:f>Arkusz1!$A$2:$A$4</c:f>
              <c:strCache>
                <c:ptCount val="3"/>
                <c:pt idx="0">
                  <c:v>2023</c:v>
                </c:pt>
                <c:pt idx="1">
                  <c:v>2024</c:v>
                </c:pt>
                <c:pt idx="2">
                  <c:v>do 27.10.2025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336</c:v>
                </c:pt>
                <c:pt idx="1">
                  <c:v>430</c:v>
                </c:pt>
                <c:pt idx="2">
                  <c:v>292</c:v>
                </c:pt>
              </c:numCache>
            </c:numRef>
          </c:val>
        </c:ser>
        <c:dLbls>
          <c:showVal val="1"/>
        </c:dLbls>
        <c:axId val="117777920"/>
        <c:axId val="117779456"/>
      </c:barChart>
      <c:catAx>
        <c:axId val="117777920"/>
        <c:scaling>
          <c:orientation val="minMax"/>
        </c:scaling>
        <c:axPos val="b"/>
        <c:numFmt formatCode="General" sourceLinked="1"/>
        <c:tickLblPos val="nextTo"/>
        <c:crossAx val="117779456"/>
        <c:crosses val="autoZero"/>
        <c:auto val="1"/>
        <c:lblAlgn val="ctr"/>
        <c:lblOffset val="100"/>
      </c:catAx>
      <c:valAx>
        <c:axId val="117779456"/>
        <c:scaling>
          <c:orientation val="minMax"/>
        </c:scaling>
        <c:axPos val="l"/>
        <c:majorGridlines/>
        <c:numFmt formatCode="General" sourceLinked="1"/>
        <c:tickLblPos val="nextTo"/>
        <c:crossAx val="1177779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9B8E-0D97-42A0-B39C-C6977A536CA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4274B-93BB-4FFF-842F-25564C1AB0E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10AFE-35EE-4B59-A381-DE8603762AD7}" type="datetimeFigureOut">
              <a:rPr lang="pl-PL" smtClean="0"/>
              <a:pPr/>
              <a:t>29.10.2025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C98FD-9315-4835-8C27-3AF8458D19D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57224" y="2928934"/>
            <a:ext cx="7772400" cy="3286148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/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/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/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/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/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sz="2700" b="1" dirty="0" smtClean="0">
                <a:solidFill>
                  <a:srgbClr val="002060"/>
                </a:solidFill>
              </a:rPr>
              <a:t>RUCH DROGOWY – BEZPIECZEŃSTWO</a:t>
            </a:r>
            <a:br>
              <a:rPr lang="pl-PL" sz="2700" b="1" dirty="0" smtClean="0">
                <a:solidFill>
                  <a:srgbClr val="002060"/>
                </a:solidFill>
              </a:rPr>
            </a:br>
            <a:r>
              <a:rPr lang="pl-PL" sz="2700" b="1" dirty="0" smtClean="0">
                <a:solidFill>
                  <a:srgbClr val="002060"/>
                </a:solidFill>
              </a:rPr>
              <a:t/>
            </a:r>
            <a:br>
              <a:rPr lang="pl-PL" sz="2700" b="1" dirty="0" smtClean="0">
                <a:solidFill>
                  <a:srgbClr val="002060"/>
                </a:solidFill>
              </a:rPr>
            </a:br>
            <a:r>
              <a:rPr lang="pl-PL" sz="1600" b="1" dirty="0" smtClean="0">
                <a:solidFill>
                  <a:srgbClr val="002060"/>
                </a:solidFill>
              </a:rPr>
              <a:t>Bartoszyce 29 października 2025 r.  </a:t>
            </a:r>
            <a:r>
              <a:rPr lang="pl-PL" sz="2700" b="1" dirty="0" smtClean="0">
                <a:solidFill>
                  <a:srgbClr val="002060"/>
                </a:solidFill>
              </a:rPr>
              <a:t/>
            </a:r>
            <a:br>
              <a:rPr lang="pl-PL" sz="2700" b="1" dirty="0" smtClean="0">
                <a:solidFill>
                  <a:srgbClr val="002060"/>
                </a:solidFill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sz="2000" dirty="0"/>
          </a:p>
        </p:txBody>
      </p:sp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57422" cy="857232"/>
          </a:xfrm>
          <a:prstGeom prst="rec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CustomShape 1"/>
          <p:cNvSpPr/>
          <p:nvPr/>
        </p:nvSpPr>
        <p:spPr>
          <a:xfrm>
            <a:off x="2357422" y="0"/>
            <a:ext cx="6786578" cy="857232"/>
          </a:xfrm>
          <a:prstGeom prst="rect">
            <a:avLst/>
          </a:prstGeom>
          <a:solidFill>
            <a:srgbClr val="002056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3" name="Picture 2" descr="C:\Users\Martónia\Desktop\Logo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928670"/>
            <a:ext cx="3286116" cy="3143240"/>
          </a:xfrm>
          <a:prstGeom prst="rect">
            <a:avLst/>
          </a:prstGeom>
          <a:noFill/>
        </p:spPr>
      </p:pic>
      <p:pic>
        <p:nvPicPr>
          <p:cNvPr id="37889" name="Picture 1" descr="C:\Users\Martónia\Downloads\nowa komend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1071546"/>
            <a:ext cx="4320000" cy="32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928670"/>
            <a:ext cx="8786874" cy="57150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dirty="0" smtClean="0">
                <a:solidFill>
                  <a:srgbClr val="002060"/>
                </a:solidFill>
              </a:rPr>
              <a:t>Stan zatrudnienia w Wydziale Ruchu Drogowego</a:t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sz="1600" dirty="0" smtClean="0">
                <a:solidFill>
                  <a:srgbClr val="002060"/>
                </a:solidFill>
              </a:rPr>
              <a:t>na dzień 27.10.2025r. </a:t>
            </a:r>
          </a:p>
          <a:p>
            <a:pPr algn="ctr">
              <a:buNone/>
            </a:pPr>
            <a:endParaRPr lang="pl-PL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2400" b="1" dirty="0" smtClean="0">
                <a:solidFill>
                  <a:srgbClr val="002060"/>
                </a:solidFill>
              </a:rPr>
              <a:t>14 policjantów                          </a:t>
            </a:r>
          </a:p>
          <a:p>
            <a:pPr>
              <a:buNone/>
            </a:pPr>
            <a:r>
              <a:rPr lang="pl-PL" sz="2000" dirty="0" smtClean="0">
                <a:solidFill>
                  <a:srgbClr val="002060"/>
                </a:solidFill>
              </a:rPr>
              <a:t>z tego:</a:t>
            </a:r>
          </a:p>
          <a:p>
            <a:pPr>
              <a:buFont typeface="Wingdings" pitchFamily="2" charset="2"/>
              <a:buChar char="§"/>
            </a:pPr>
            <a:r>
              <a:rPr lang="pl-PL" sz="2000" dirty="0" smtClean="0">
                <a:solidFill>
                  <a:srgbClr val="002060"/>
                </a:solidFill>
              </a:rPr>
              <a:t>1 na szkoleniu </a:t>
            </a:r>
          </a:p>
          <a:p>
            <a:pPr>
              <a:buNone/>
            </a:pPr>
            <a:r>
              <a:rPr lang="pl-PL" sz="2000" dirty="0" smtClean="0">
                <a:solidFill>
                  <a:srgbClr val="002060"/>
                </a:solidFill>
              </a:rPr>
              <a:t>	podstawowym   </a:t>
            </a:r>
          </a:p>
          <a:p>
            <a:pPr>
              <a:buFont typeface="Wingdings" pitchFamily="2" charset="2"/>
              <a:buChar char="§"/>
            </a:pPr>
            <a:r>
              <a:rPr lang="pl-PL" sz="2000" dirty="0" smtClean="0">
                <a:solidFill>
                  <a:srgbClr val="002060"/>
                </a:solidFill>
              </a:rPr>
              <a:t>2 na długotrwałym </a:t>
            </a:r>
          </a:p>
          <a:p>
            <a:pPr>
              <a:buNone/>
            </a:pPr>
            <a:r>
              <a:rPr lang="pl-PL" sz="2000" dirty="0" smtClean="0">
                <a:solidFill>
                  <a:srgbClr val="002060"/>
                </a:solidFill>
              </a:rPr>
              <a:t>	zwolnieniu lekarskim</a:t>
            </a:r>
          </a:p>
          <a:p>
            <a:pPr>
              <a:buNone/>
            </a:pPr>
            <a:endParaRPr lang="pl-PL" sz="2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20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endParaRPr lang="pl-PL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9975" cy="857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CustomShape 1"/>
          <p:cNvSpPr/>
          <p:nvPr/>
        </p:nvSpPr>
        <p:spPr>
          <a:xfrm>
            <a:off x="2359009" y="0"/>
            <a:ext cx="6784991" cy="857232"/>
          </a:xfrm>
          <a:prstGeom prst="rect">
            <a:avLst/>
          </a:prstGeom>
          <a:solidFill>
            <a:srgbClr val="002056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/>
          <a:lstStyle/>
          <a:p>
            <a:pPr algn="ctr"/>
            <a:endParaRPr lang="pl-PL" b="1" dirty="0" smtClean="0">
              <a:solidFill>
                <a:schemeClr val="bg1"/>
              </a:solidFill>
            </a:endParaRPr>
          </a:p>
          <a:p>
            <a:pPr algn="ctr"/>
            <a:r>
              <a:rPr lang="pl-PL" sz="2400" b="1" dirty="0" smtClean="0">
                <a:solidFill>
                  <a:schemeClr val="bg1"/>
                </a:solidFill>
              </a:rPr>
              <a:t>Stan zatrudnienia na dzień 31.12.24r.  </a:t>
            </a:r>
            <a:r>
              <a:rPr lang="pl-PL" sz="2400" b="1" dirty="0" smtClean="0"/>
              <a:t> </a:t>
            </a:r>
          </a:p>
          <a:p>
            <a:pPr algn="ctr"/>
            <a:endParaRPr lang="pl-PL" dirty="0"/>
          </a:p>
        </p:txBody>
      </p:sp>
      <p:pic>
        <p:nvPicPr>
          <p:cNvPr id="9" name="Obraz 8" descr="559697537_122263030472225716_498076732184048328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9058" y="2000240"/>
            <a:ext cx="3901629" cy="36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472518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39975" cy="836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Tytuł 4">
            <a:extLst>
              <a:ext uri="{FF2B5EF4-FFF2-40B4-BE49-F238E27FC236}">
                <a16:creationId xmlns="" xmlns:a16="http://schemas.microsoft.com/office/drawing/2014/main" id="{C6E951AA-8E2B-40EB-9C05-1B7B66C57095}"/>
              </a:ext>
            </a:extLst>
          </p:cNvPr>
          <p:cNvSpPr txBox="1">
            <a:spLocks/>
          </p:cNvSpPr>
          <p:nvPr/>
        </p:nvSpPr>
        <p:spPr>
          <a:xfrm>
            <a:off x="2293938" y="0"/>
            <a:ext cx="6850062" cy="838200"/>
          </a:xfrm>
          <a:prstGeom prst="rect">
            <a:avLst/>
          </a:prstGeom>
          <a:solidFill>
            <a:srgbClr val="002056"/>
          </a:solidFill>
          <a:ln w="9525" cap="flat" cmpd="sng" algn="ctr">
            <a:noFill/>
            <a:prstDash val="soli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>
                <a:solidFill>
                  <a:schemeClr val="bg1"/>
                </a:solidFill>
              </a:rPr>
              <a:t>Stan bezpieczeństwa w ruchu drogowym 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ymbol zastępczy zawartości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012"/>
                <a:gridCol w="1851598"/>
                <a:gridCol w="1960425"/>
                <a:gridCol w="25115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PRZYCZYNA WYPADKU</a:t>
                      </a:r>
                      <a:r>
                        <a:rPr lang="pl-PL" baseline="0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 2023r.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 2024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 do</a:t>
                      </a:r>
                      <a:r>
                        <a:rPr lang="pl-PL" b="1" baseline="0" dirty="0" smtClean="0">
                          <a:solidFill>
                            <a:srgbClr val="C00000"/>
                          </a:solidFill>
                        </a:rPr>
                        <a:t> 27.10.2025r. 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Prędkość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Nieustąpienie pierwszeństwa przejazdu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6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Nieustąpienie pierwszeństwa pieszemu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Inne przyczyny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Suma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29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24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9975" cy="836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Tytuł 4">
            <a:extLst>
              <a:ext uri="{FF2B5EF4-FFF2-40B4-BE49-F238E27FC236}">
                <a16:creationId xmlns="" xmlns:a16="http://schemas.microsoft.com/office/drawing/2014/main" id="{C6E951AA-8E2B-40EB-9C05-1B7B66C57095}"/>
              </a:ext>
            </a:extLst>
          </p:cNvPr>
          <p:cNvSpPr txBox="1">
            <a:spLocks/>
          </p:cNvSpPr>
          <p:nvPr/>
        </p:nvSpPr>
        <p:spPr>
          <a:xfrm>
            <a:off x="2293938" y="0"/>
            <a:ext cx="6850062" cy="838200"/>
          </a:xfrm>
          <a:prstGeom prst="rect">
            <a:avLst/>
          </a:prstGeom>
          <a:solidFill>
            <a:srgbClr val="002056"/>
          </a:solidFill>
          <a:ln w="9525" cap="flat" cmpd="sng" algn="ctr">
            <a:noFill/>
            <a:prstDash val="soli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 smtClean="0">
                <a:solidFill>
                  <a:schemeClr val="bg1"/>
                </a:solidFill>
              </a:rPr>
              <a:t>Przyczyny wypadków drogowych  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400" b="1" u="sng" dirty="0" smtClean="0">
                <a:solidFill>
                  <a:srgbClr val="002060"/>
                </a:solidFill>
              </a:rPr>
              <a:t>Policjanci z Referatu Ruchu Drogowego KPP Bartoszyce  </a:t>
            </a:r>
          </a:p>
          <a:p>
            <a:pPr lvl="1">
              <a:buNone/>
            </a:pPr>
            <a:endParaRPr lang="pl-PL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9975" cy="836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Tytuł 4">
            <a:extLst>
              <a:ext uri="{FF2B5EF4-FFF2-40B4-BE49-F238E27FC236}">
                <a16:creationId xmlns="" xmlns:a16="http://schemas.microsoft.com/office/drawing/2014/main" id="{C6E951AA-8E2B-40EB-9C05-1B7B66C57095}"/>
              </a:ext>
            </a:extLst>
          </p:cNvPr>
          <p:cNvSpPr txBox="1">
            <a:spLocks/>
          </p:cNvSpPr>
          <p:nvPr/>
        </p:nvSpPr>
        <p:spPr>
          <a:xfrm>
            <a:off x="2293938" y="0"/>
            <a:ext cx="6850062" cy="838200"/>
          </a:xfrm>
          <a:prstGeom prst="rect">
            <a:avLst/>
          </a:prstGeom>
          <a:solidFill>
            <a:srgbClr val="002056"/>
          </a:solidFill>
          <a:ln w="9525" cap="flat" cmpd="sng" algn="ctr">
            <a:noFill/>
            <a:prstDash val="soli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Ruch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drogowy 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85786" y="2071678"/>
          <a:ext cx="7715305" cy="4094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455"/>
                <a:gridCol w="1186970"/>
                <a:gridCol w="2373940"/>
                <a:gridCol w="2373940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działanie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2023r.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2024r.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do</a:t>
                      </a:r>
                      <a:r>
                        <a:rPr lang="pl-PL" b="1" baseline="0" dirty="0" smtClean="0">
                          <a:solidFill>
                            <a:srgbClr val="C00000"/>
                          </a:solidFill>
                        </a:rPr>
                        <a:t>  27.10.2025r. 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319549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legitymowania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10 215</a:t>
                      </a:r>
                      <a:endParaRPr lang="pl-PL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9 729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7 547</a:t>
                      </a:r>
                    </a:p>
                  </a:txBody>
                  <a:tcPr anchor="ctr"/>
                </a:tc>
              </a:tr>
              <a:tr h="319549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ujawnione wykroczenia ogółem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3 991</a:t>
                      </a:r>
                      <a:endParaRPr lang="pl-PL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3 533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2 971</a:t>
                      </a:r>
                    </a:p>
                  </a:txBody>
                  <a:tcPr anchor="ctr"/>
                </a:tc>
              </a:tr>
              <a:tr h="47345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w</a:t>
                      </a:r>
                      <a:r>
                        <a:rPr lang="pl-PL" sz="1200" baseline="0" dirty="0" smtClean="0"/>
                        <a:t> </a:t>
                      </a:r>
                      <a:r>
                        <a:rPr lang="pl-PL" sz="1200" dirty="0" smtClean="0"/>
                        <a:t>tym ujawnione wykroczenia przekroczenia prędkości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2 776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2 632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1 794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355962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50+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437484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badania stanu trzeźwości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16 520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16 891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17 066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466646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wystawione mandaty</a:t>
                      </a:r>
                      <a:r>
                        <a:rPr lang="pl-PL" sz="1200" baseline="0" dirty="0" smtClean="0"/>
                        <a:t> karne 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2 327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1 987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1 524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466646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pouczenia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1 336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1 300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1 204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466646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Zatrzymane prawa</a:t>
                      </a:r>
                      <a:r>
                        <a:rPr lang="pl-PL" sz="1200" baseline="0" dirty="0" smtClean="0"/>
                        <a:t> jazdy 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52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43</a:t>
                      </a:r>
                      <a:endParaRPr lang="pl-PL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C00000"/>
                          </a:solidFill>
                        </a:rPr>
                        <a:t>53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pl-PL" dirty="0" smtClean="0"/>
                        <a:t>Legitymowani kierowcy </a:t>
                      </a:r>
                      <a:endParaRPr lang="pl-PL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7547</a:t>
                      </a:r>
                      <a:endParaRPr lang="pl-PL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pl-PL" dirty="0" smtClean="0"/>
                        <a:t>w tym kierujący: 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rowerem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191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hulajnogą elektryczną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31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motorowerem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74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motocyklem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87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Ujawnione</a:t>
                      </a:r>
                      <a:r>
                        <a:rPr lang="pl-PL" b="1" dirty="0" smtClean="0"/>
                        <a:t> </a:t>
                      </a:r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wykroczenia</a:t>
                      </a:r>
                      <a:r>
                        <a:rPr lang="pl-PL" dirty="0" smtClean="0"/>
                        <a:t> </a:t>
                      </a:r>
                      <a:endParaRPr lang="pl-PL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2971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pl-PL" dirty="0" smtClean="0"/>
                        <a:t>w </a:t>
                      </a:r>
                      <a:r>
                        <a:rPr lang="pl-PL" smtClean="0"/>
                        <a:t>tym popełnione przez</a:t>
                      </a:r>
                      <a:r>
                        <a:rPr lang="pl-PL" dirty="0" smtClean="0"/>
                        <a:t>: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rowerzystów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79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Kierowców hulajnogi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motorowerzystów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motocyklistów</a:t>
                      </a:r>
                      <a:r>
                        <a:rPr lang="pl-PL" baseline="0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32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9975" cy="836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Tytuł 4">
            <a:extLst>
              <a:ext uri="{FF2B5EF4-FFF2-40B4-BE49-F238E27FC236}">
                <a16:creationId xmlns="" xmlns:a16="http://schemas.microsoft.com/office/drawing/2014/main" id="{C6E951AA-8E2B-40EB-9C05-1B7B66C570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5984" y="0"/>
            <a:ext cx="6858016" cy="857232"/>
          </a:xfrm>
          <a:prstGeom prst="rect">
            <a:avLst/>
          </a:prstGeom>
          <a:solidFill>
            <a:srgbClr val="002056"/>
          </a:solidFill>
          <a:ln w="9525" cap="flat" cmpd="sng" algn="ctr">
            <a:noFill/>
            <a:prstDash val="soli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Ruch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drogowy – </a:t>
            </a:r>
            <a:r>
              <a:rPr lang="pl-PL" sz="2400" b="1" dirty="0" smtClean="0">
                <a:solidFill>
                  <a:schemeClr val="bg1"/>
                </a:solidFill>
              </a:rPr>
              <a:t>NURD rok 2025 (do 27.10.br.)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357158" y="857232"/>
          <a:ext cx="8229600" cy="5783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2024r.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Do 27.10.2025r.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Policjanci sprawdzili trzeźwość </a:t>
                      </a:r>
                      <a:br>
                        <a:rPr lang="pl-PL" dirty="0" smtClean="0">
                          <a:solidFill>
                            <a:srgbClr val="002060"/>
                          </a:solidFill>
                        </a:rPr>
                      </a:br>
                      <a:r>
                        <a:rPr lang="pl-PL" b="1" u="sng" dirty="0" smtClean="0">
                          <a:solidFill>
                            <a:srgbClr val="FF0000"/>
                          </a:solidFill>
                        </a:rPr>
                        <a:t>16891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  osób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Policjanci sprawdzili trzeźwość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u="sng" dirty="0" smtClean="0">
                          <a:solidFill>
                            <a:srgbClr val="FF0000"/>
                          </a:solidFill>
                        </a:rPr>
                        <a:t>17 066</a:t>
                      </a:r>
                      <a:r>
                        <a:rPr lang="pl-PL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osób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Zatrzymali 67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nietrzeźwych kierowców pojazdów mechanicznych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Zatrzymali  53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nietrzeźwych kierowców pojazdów mechanicznych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Zatrzymali 12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kierowców pojazdów mechanicznych w stanie </a:t>
                      </a:r>
                      <a:br>
                        <a:rPr lang="pl-PL" dirty="0" smtClean="0">
                          <a:solidFill>
                            <a:srgbClr val="002060"/>
                          </a:solidFill>
                        </a:rPr>
                      </a:b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po użyciu alkoholu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Zatrzymali 24</a:t>
                      </a:r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kierowców pojazdów mechanicznych w stanie </a:t>
                      </a:r>
                      <a:br>
                        <a:rPr lang="pl-PL" dirty="0" smtClean="0">
                          <a:solidFill>
                            <a:srgbClr val="002060"/>
                          </a:solidFill>
                        </a:rPr>
                      </a:b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po użyciu alkoholu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Zatrzymali 12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 nietrzeźwych rowerzystów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i 4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rowerzystów będących </a:t>
                      </a:r>
                      <a:br>
                        <a:rPr lang="pl-PL" dirty="0" smtClean="0">
                          <a:solidFill>
                            <a:srgbClr val="002060"/>
                          </a:solidFill>
                        </a:rPr>
                      </a:b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w stanie po użyciu alkoholu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Zatrzymali </a:t>
                      </a:r>
                      <a:r>
                        <a:rPr lang="pl-PL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r>
                        <a:rPr lang="pl-PL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nietrzeźwych rowerzystów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i 1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rowerzystę będącego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/>
                      </a:r>
                      <a:br>
                        <a:rPr lang="pl-PL" dirty="0" smtClean="0">
                          <a:solidFill>
                            <a:srgbClr val="002060"/>
                          </a:solidFill>
                        </a:rPr>
                      </a:b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w stanie po użyciu alkoholu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  <a:tr h="840776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Ujawniono 22</a:t>
                      </a:r>
                      <a:r>
                        <a:rPr lang="pl-PL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osoby na sądowym zakazie kierowania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Ujawniono 22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 osoby na sądowym zakazie kierowania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Ujawniono 71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 kierowców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bez uprawnień 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Ujawniono 62</a:t>
                      </a:r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kierowców bez uprawnień</a:t>
                      </a:r>
                      <a:r>
                        <a:rPr lang="pl-PL" dirty="0" smtClean="0"/>
                        <a:t> 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Obraz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9975" cy="836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Tytuł 4">
            <a:extLst>
              <a:ext uri="{FF2B5EF4-FFF2-40B4-BE49-F238E27FC236}">
                <a16:creationId xmlns="" xmlns:a16="http://schemas.microsoft.com/office/drawing/2014/main" id="{C6E951AA-8E2B-40EB-9C05-1B7B66C570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57422" y="0"/>
            <a:ext cx="6786578" cy="857232"/>
          </a:xfrm>
          <a:prstGeom prst="rect">
            <a:avLst/>
          </a:prstGeom>
          <a:solidFill>
            <a:srgbClr val="002056"/>
          </a:solidFill>
          <a:ln w="9525" cap="flat" cmpd="sng" algn="ctr">
            <a:noFill/>
            <a:prstDash val="soli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Ruch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drogowy 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3920</TotalTime>
  <Words>269</Words>
  <Application>Microsoft Office PowerPoint</Application>
  <PresentationFormat>Pokaz na ekranie (4:3)</PresentationFormat>
  <Paragraphs>126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     RUCH DROGOWY – BEZPIECZEŃSTWO  Bartoszyce 29 października 2025 r.     </vt:lpstr>
      <vt:lpstr>Slajd 2</vt:lpstr>
      <vt:lpstr>Slajd 3</vt:lpstr>
      <vt:lpstr>Slajd 4</vt:lpstr>
      <vt:lpstr>Slajd 5</vt:lpstr>
      <vt:lpstr>Ruch drogowy – NURD rok 2025 (do 27.10.br.)</vt:lpstr>
      <vt:lpstr>Ruch drogowy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Martónia</dc:creator>
  <cp:lastModifiedBy>Martónia</cp:lastModifiedBy>
  <cp:revision>643</cp:revision>
  <dcterms:created xsi:type="dcterms:W3CDTF">2022-02-14T12:23:38Z</dcterms:created>
  <dcterms:modified xsi:type="dcterms:W3CDTF">2025-10-29T09:37:59Z</dcterms:modified>
</cp:coreProperties>
</file>